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  <p:sldId id="266" r:id="rId12"/>
    <p:sldId id="26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18"/>
  </p:normalViewPr>
  <p:slideViewPr>
    <p:cSldViewPr snapToGrid="0" snapToObjects="1">
      <p:cViewPr varScale="1">
        <p:scale>
          <a:sx n="93" d="100"/>
          <a:sy n="93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FD7829-F5D7-D342-8F41-9637EDDF04B3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7EC3E-58ED-1B43-8F08-83B88D45E6D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29325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2476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722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082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200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5716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9477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868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2275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0236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1174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6013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9E707F-5A39-BC4F-8D30-F5B213D34FDA}" type="datetimeFigureOut">
              <a:rPr kumimoji="1" lang="zh-CN" altLang="en-US" smtClean="0"/>
              <a:t>2019/4/4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26D33-41B1-BB48-96D7-BA477770AF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087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96295" y="2639962"/>
            <a:ext cx="9994490" cy="855254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React </a:t>
            </a:r>
            <a:r>
              <a:rPr lang="en-US" altLang="zh-CN" sz="40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16</a:t>
            </a:r>
            <a:r>
              <a:rPr lang="zh-CN" altLang="en-US" sz="40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 新特性 </a:t>
            </a:r>
            <a:r>
              <a:rPr lang="en-US" altLang="zh-CN" sz="40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-</a:t>
            </a:r>
            <a:r>
              <a:rPr lang="zh-CN" altLang="en-US" sz="40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生命周期</a:t>
            </a:r>
            <a:endParaRPr kumimoji="1" lang="zh-CN" altLang="en-US" sz="4000" dirty="0">
              <a:solidFill>
                <a:srgbClr val="FF0000"/>
              </a:solidFill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582682" y="3495216"/>
            <a:ext cx="16998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    </a:t>
            </a:r>
            <a:r>
              <a:rPr kumimoji="1" lang="en-US" altLang="zh-CN" sz="20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--</a:t>
            </a:r>
            <a:r>
              <a:rPr kumimoji="1" lang="zh-CN" altLang="en-US" sz="20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 陈欢斌</a:t>
            </a:r>
            <a:endParaRPr kumimoji="1" lang="zh-CN" altLang="en-US" sz="2000" dirty="0">
              <a:solidFill>
                <a:srgbClr val="FF0000"/>
              </a:solidFill>
              <a:latin typeface="STXinwei" charset="-122"/>
              <a:ea typeface="STXinwei" charset="-122"/>
              <a:cs typeface="STXinw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6576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710" y="173395"/>
            <a:ext cx="9202993" cy="858991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错误边界</a:t>
            </a:r>
            <a:endParaRPr lang="en-US" altLang="zh-CN" sz="2800" b="0" i="0" dirty="0" smtClean="0">
              <a:solidFill>
                <a:srgbClr val="FF0000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65238" y="1607940"/>
            <a:ext cx="942913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如果一个类组件定义了下面生命周期方法中的任何一个或者是两个，则这个类组件将成为一个错误边界：</a:t>
            </a:r>
            <a:endParaRPr lang="en-US" altLang="zh-CN" b="0" i="0" dirty="0" smtClean="0">
              <a:solidFill>
                <a:srgbClr val="1A1A1A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endParaRPr lang="zh-CN" altLang="en-US" b="0" i="0" dirty="0" smtClean="0">
              <a:solidFill>
                <a:srgbClr val="1A1A1A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static </a:t>
            </a:r>
            <a:r>
              <a:rPr lang="en-US" altLang="zh-CN" b="0" i="0" dirty="0" err="1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getDerivedStateFromError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()</a:t>
            </a:r>
          </a:p>
          <a:p>
            <a:pPr marL="285750" indent="-285750">
              <a:buFont typeface="Wingdings" charset="2"/>
              <a:buChar char="Ø"/>
            </a:pPr>
            <a:endParaRPr lang="en-US" altLang="zh-CN" b="0" i="0" dirty="0" smtClean="0">
              <a:solidFill>
                <a:srgbClr val="1A1A1A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altLang="zh-CN" b="0" i="0" dirty="0" err="1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componentDidCatch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()</a:t>
            </a:r>
          </a:p>
          <a:p>
            <a:pPr>
              <a:buFont typeface="Arial" charset="0"/>
              <a:buChar char="•"/>
            </a:pPr>
            <a:endParaRPr lang="en-US" altLang="zh-CN" b="0" i="0" dirty="0" smtClean="0">
              <a:solidFill>
                <a:srgbClr val="1A1A1A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这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2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个生命周期方法中都可以捕获未处理的 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JS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错误，并且可以更新状态显示错误界面的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UI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。</a:t>
            </a:r>
            <a:endParaRPr lang="zh-CN" altLang="en-US" b="0" i="0" dirty="0">
              <a:solidFill>
                <a:srgbClr val="1A1A1A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101472" y="4699062"/>
            <a:ext cx="573746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>
                <a:latin typeface="STXinwei" charset="-122"/>
                <a:ea typeface="STXinwei" charset="-122"/>
                <a:cs typeface="STXinwei" charset="-122"/>
              </a:rPr>
              <a:t>查看示例</a:t>
            </a:r>
            <a:r>
              <a:rPr kumimoji="1" lang="en-US" altLang="zh-CN" dirty="0">
                <a:latin typeface="STXinwei" charset="-122"/>
                <a:ea typeface="STXinwei" charset="-122"/>
                <a:cs typeface="STXinwei" charset="-122"/>
              </a:rPr>
              <a:t>:</a:t>
            </a:r>
            <a:r>
              <a:rPr kumimoji="1" lang="zh-CN" altLang="en-US" dirty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kumimoji="1" lang="en-US" altLang="zh-CN" dirty="0" err="1" smtClean="0">
                <a:latin typeface="STXinwei" charset="-122"/>
                <a:ea typeface="STXinwei" charset="-122"/>
                <a:cs typeface="STXinwei" charset="-122"/>
              </a:rPr>
              <a:t>App.</a:t>
            </a:r>
            <a:r>
              <a:rPr lang="en-US" altLang="zh-CN" dirty="0" err="1" smtClean="0">
                <a:latin typeface="STXinwei" charset="-122"/>
                <a:ea typeface="STXinwei" charset="-122"/>
                <a:cs typeface="STXinwei" charset="-122"/>
              </a:rPr>
              <a:t>ErrorBoundary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,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endParaRPr lang="en-US" altLang="zh-CN" dirty="0" smtClean="0">
              <a:latin typeface="STXinwei" charset="-122"/>
              <a:ea typeface="STXinwei" charset="-122"/>
              <a:cs typeface="STXinwei" charset="-122"/>
            </a:endParaRPr>
          </a:p>
          <a:p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PS: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 示例要在构建生成后才能看到效果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,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 开发阶段看不到</a:t>
            </a:r>
            <a:endParaRPr lang="en-US" altLang="zh-CN" dirty="0">
              <a:latin typeface="STXinwei" charset="-122"/>
              <a:ea typeface="STXinwei" charset="-122"/>
              <a:cs typeface="STXinw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764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68710" y="173395"/>
            <a:ext cx="9202993" cy="858991"/>
          </a:xfrm>
        </p:spPr>
        <p:txBody>
          <a:bodyPr>
            <a:no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static </a:t>
            </a:r>
            <a:r>
              <a:rPr lang="en-US" altLang="zh-CN" sz="2800" dirty="0" err="1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getDerivedStateFromError</a:t>
            </a:r>
            <a:r>
              <a:rPr lang="en-US" altLang="zh-CN" sz="2800" dirty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(error)</a:t>
            </a:r>
            <a:r>
              <a:rPr lang="en-US" altLang="zh-CN" sz="2800" dirty="0">
                <a:latin typeface="STXinwei" charset="-122"/>
                <a:ea typeface="STXinwei" charset="-122"/>
                <a:cs typeface="STXinwei" charset="-122"/>
              </a:rPr>
              <a:t/>
            </a:r>
            <a:br>
              <a:rPr lang="en-US" altLang="zh-CN" sz="2800" dirty="0">
                <a:latin typeface="STXinwei" charset="-122"/>
                <a:ea typeface="STXinwei" charset="-122"/>
                <a:cs typeface="STXinwei" charset="-122"/>
              </a:rPr>
            </a:br>
            <a:endParaRPr lang="en-US" altLang="zh-CN" sz="2800" b="0" i="0" dirty="0" smtClean="0">
              <a:solidFill>
                <a:srgbClr val="FF0000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938159" y="809476"/>
            <a:ext cx="942913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STXinwei" charset="-122"/>
                <a:ea typeface="STXinwei" charset="-122"/>
                <a:cs typeface="STXinwei" charset="-122"/>
              </a:rPr>
              <a:t>这个方法会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在子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孙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)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组件</a:t>
            </a:r>
            <a:r>
              <a:rPr lang="zh-CN" altLang="en-US" dirty="0">
                <a:latin typeface="STXinwei" charset="-122"/>
                <a:ea typeface="STXinwei" charset="-122"/>
                <a:cs typeface="STXinwei" charset="-122"/>
              </a:rPr>
              <a:t>抛出错误后调用，接收的参数 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error</a:t>
            </a:r>
            <a:r>
              <a:rPr lang="zh-CN" altLang="en-US" dirty="0">
                <a:latin typeface="STXinwei" charset="-122"/>
                <a:ea typeface="STXinwei" charset="-122"/>
                <a:cs typeface="STXinwei" charset="-122"/>
              </a:rPr>
              <a:t> 是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子</a:t>
            </a:r>
            <a:r>
              <a:rPr lang="en-US" altLang="zh-CN" dirty="0"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zh-CN" altLang="en-US" dirty="0">
                <a:latin typeface="STXinwei" charset="-122"/>
                <a:ea typeface="STXinwei" charset="-122"/>
                <a:cs typeface="STXinwei" charset="-122"/>
              </a:rPr>
              <a:t>孙</a:t>
            </a:r>
            <a:r>
              <a:rPr lang="en-US" altLang="zh-CN" dirty="0">
                <a:latin typeface="STXinwei" charset="-122"/>
                <a:ea typeface="STXinwei" charset="-122"/>
                <a:cs typeface="STXinwei" charset="-122"/>
              </a:rPr>
              <a:t>)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组件</a:t>
            </a:r>
            <a:r>
              <a:rPr lang="zh-CN" altLang="en-US" dirty="0">
                <a:latin typeface="STXinwei" charset="-122"/>
                <a:ea typeface="STXinwei" charset="-122"/>
                <a:cs typeface="STXinwei" charset="-122"/>
              </a:rPr>
              <a:t>抛出的错误，而在这个组件中，应当更新 </a:t>
            </a:r>
            <a:r>
              <a:rPr lang="en-US" altLang="zh-CN" dirty="0">
                <a:latin typeface="STXinwei" charset="-122"/>
                <a:ea typeface="STXinwei" charset="-122"/>
                <a:cs typeface="STXinwei" charset="-122"/>
              </a:rPr>
              <a:t>state</a:t>
            </a:r>
            <a:r>
              <a:rPr lang="zh-CN" altLang="en-US" dirty="0">
                <a:latin typeface="STXinwei" charset="-122"/>
                <a:ea typeface="STXinwei" charset="-122"/>
                <a:cs typeface="STXinwei" charset="-122"/>
              </a:rPr>
              <a:t>，来更新整个组件的呈现方式</a:t>
            </a:r>
            <a:endParaRPr lang="zh-CN" altLang="en-US" b="0" i="0" dirty="0">
              <a:solidFill>
                <a:srgbClr val="1A1A1A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933" y="1668467"/>
            <a:ext cx="4708834" cy="3952942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938159" y="5446041"/>
            <a:ext cx="1010838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注意</a:t>
            </a:r>
            <a:r>
              <a:rPr lang="en-US" altLang="zh-CN" b="1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:</a:t>
            </a:r>
            <a:endParaRPr lang="zh-CN" altLang="en-US" b="1" i="0" dirty="0" smtClean="0">
              <a:solidFill>
                <a:srgbClr val="1A1A1A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r>
              <a:rPr lang="en-US" altLang="zh-CN" b="0" i="0" dirty="0" err="1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getDerivedStateFromError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() 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是在 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render 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阶段调用的，因此不允许在 </a:t>
            </a:r>
            <a:r>
              <a:rPr lang="zh-CN" altLang="en-US" dirty="0" smtClean="0">
                <a:solidFill>
                  <a:srgbClr val="1A1A1A"/>
                </a:solidFill>
                <a:latin typeface="STXinwei" charset="-122"/>
                <a:ea typeface="STXinwei" charset="-122"/>
                <a:cs typeface="STXinwei" charset="-122"/>
              </a:rPr>
              <a:t>该方法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中进行副作用，如果要使用副作用用例，可以使用 </a:t>
            </a:r>
            <a:r>
              <a:rPr lang="en-US" altLang="zh-CN" b="0" i="0" dirty="0" err="1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componentDidCatch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()</a:t>
            </a:r>
            <a:endParaRPr lang="en-US" altLang="zh-CN" b="0" i="0" dirty="0">
              <a:solidFill>
                <a:srgbClr val="1A1A1A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513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8987" y="255035"/>
            <a:ext cx="10515600" cy="623017"/>
          </a:xfrm>
        </p:spPr>
        <p:txBody>
          <a:bodyPr>
            <a:normAutofit/>
          </a:bodyPr>
          <a:lstStyle/>
          <a:p>
            <a:r>
              <a:rPr lang="en-US" altLang="zh-CN" sz="2800" dirty="0" err="1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componentDidCatch</a:t>
            </a:r>
            <a:r>
              <a:rPr lang="en-US" altLang="zh-CN" sz="2800" dirty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(error, info)</a:t>
            </a:r>
            <a:endParaRPr kumimoji="1" lang="zh-CN" altLang="en-US" sz="2800" dirty="0">
              <a:solidFill>
                <a:srgbClr val="FF0000"/>
              </a:solidFill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06128" y="1671705"/>
            <a:ext cx="559455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 smtClean="0">
                <a:latin typeface="STXinwei" charset="-122"/>
                <a:ea typeface="STXinwei" charset="-122"/>
                <a:cs typeface="STXinwei" charset="-122"/>
              </a:rPr>
              <a:t>componentDidCatch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()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 </a:t>
            </a:r>
            <a:r>
              <a:rPr lang="zh-CN" altLang="en-US" dirty="0">
                <a:latin typeface="STXinwei" charset="-122"/>
                <a:ea typeface="STXinwei" charset="-122"/>
                <a:cs typeface="STXinwei" charset="-122"/>
              </a:rPr>
              <a:t>会在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子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孙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)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组件</a:t>
            </a:r>
            <a:r>
              <a:rPr lang="zh-CN" altLang="en-US" dirty="0">
                <a:latin typeface="STXinwei" charset="-122"/>
                <a:ea typeface="STXinwei" charset="-122"/>
                <a:cs typeface="STXinwei" charset="-122"/>
              </a:rPr>
              <a:t>抛出错误的时候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调用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,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 它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是在 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commit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 阶段被调用的，因此允许进行副作用，比如需要记录错误信息的情况：</a:t>
            </a:r>
            <a:endParaRPr lang="zh-CN" altLang="en-US" dirty="0">
              <a:latin typeface="STXinwei" charset="-122"/>
              <a:ea typeface="STXinwei" charset="-122"/>
              <a:cs typeface="STXinwei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2128" y="1405808"/>
            <a:ext cx="4213122" cy="496275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106128" y="3111689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b="1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注意</a:t>
            </a:r>
            <a:r>
              <a:rPr lang="en-US" altLang="zh-CN" b="1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:</a:t>
            </a:r>
            <a:r>
              <a:rPr lang="zh-CN" altLang="en-US" b="1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 </a:t>
            </a:r>
          </a:p>
          <a:p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如果发生错误，可以调用 </a:t>
            </a:r>
            <a:r>
              <a:rPr lang="en-US" altLang="zh-CN" b="0" i="0" dirty="0" err="1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setState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来使用 </a:t>
            </a:r>
            <a:r>
              <a:rPr lang="en-US" altLang="zh-CN" b="0" i="0" dirty="0" err="1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componentDidCatch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 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渲染错误信息的 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UI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，但是这种方式在将来版本中将不可用。</a:t>
            </a:r>
          </a:p>
          <a:p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如果要渲染错误信息的 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UI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，应当在 </a:t>
            </a:r>
            <a:r>
              <a:rPr lang="en-US" altLang="zh-CN" b="0" i="0" dirty="0" err="1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getDerivedStateFromError</a:t>
            </a:r>
            <a:r>
              <a:rPr lang="en-US" altLang="zh-CN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() </a:t>
            </a:r>
            <a:r>
              <a:rPr lang="zh-CN" altLang="en-US" b="0" i="0" dirty="0" smtClean="0">
                <a:solidFill>
                  <a:srgbClr val="1A1A1A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中进行处理。</a:t>
            </a:r>
            <a:endParaRPr lang="zh-CN" altLang="en-US" b="0" i="0" dirty="0">
              <a:solidFill>
                <a:srgbClr val="1A1A1A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0420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9993" y="291384"/>
            <a:ext cx="10515600" cy="755752"/>
          </a:xfrm>
        </p:spPr>
        <p:txBody>
          <a:bodyPr>
            <a:normAutofit/>
          </a:bodyPr>
          <a:lstStyle/>
          <a:p>
            <a:r>
              <a:rPr kumimoji="1" lang="en-US" altLang="zh-CN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React</a:t>
            </a:r>
            <a:r>
              <a:rPr kumimoji="1"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kumimoji="1" lang="en-US" altLang="zh-CN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16</a:t>
            </a:r>
            <a:r>
              <a:rPr kumimoji="1"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 主要更新</a:t>
            </a:r>
            <a:endParaRPr kumimoji="1" lang="zh-CN" altLang="en-US" sz="2800" dirty="0">
              <a:solidFill>
                <a:srgbClr val="FF0000"/>
              </a:solidFill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5968" y="1460092"/>
            <a:ext cx="11078497" cy="42770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en-US" altLang="zh-CN" sz="20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1.</a:t>
            </a:r>
            <a:r>
              <a:rPr kumimoji="1" lang="zh-CN" altLang="en-US" sz="20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 新的</a:t>
            </a:r>
            <a:r>
              <a:rPr lang="zh-CN" altLang="en-US" sz="20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生命</a:t>
            </a:r>
            <a:r>
              <a:rPr lang="zh-CN" altLang="en-US" sz="2000" dirty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周期</a:t>
            </a:r>
            <a:r>
              <a:rPr lang="zh-CN" altLang="en-US" sz="20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函数</a:t>
            </a:r>
            <a:endParaRPr lang="en-US" altLang="zh-CN" sz="2000" dirty="0" smtClean="0">
              <a:solidFill>
                <a:srgbClr val="FF0000"/>
              </a:solidFill>
              <a:latin typeface="STXinwei" charset="-122"/>
              <a:ea typeface="STXinwei" charset="-122"/>
              <a:cs typeface="STXinwei" charset="-122"/>
            </a:endParaRPr>
          </a:p>
          <a:p>
            <a:pPr marL="0" indent="0">
              <a:buNone/>
            </a:pPr>
            <a:r>
              <a:rPr kumimoji="1"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2.</a:t>
            </a:r>
            <a:r>
              <a:rPr kumimoji="1"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全新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的 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Context 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API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和 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static </a:t>
            </a:r>
            <a:r>
              <a:rPr lang="en-US" altLang="zh-CN" sz="2000" dirty="0" err="1" smtClean="0">
                <a:latin typeface="STXinwei" charset="-122"/>
                <a:ea typeface="STXinwei" charset="-122"/>
                <a:cs typeface="STXinwei" charset="-122"/>
              </a:rPr>
              <a:t>contextType</a:t>
            </a:r>
            <a:endParaRPr kumimoji="1" lang="en-US" altLang="zh-CN" sz="2000" dirty="0" smtClean="0">
              <a:latin typeface="STXinwei" charset="-122"/>
              <a:ea typeface="STXinwei" charset="-122"/>
              <a:cs typeface="STXinwei" charset="-122"/>
            </a:endParaRPr>
          </a:p>
          <a:p>
            <a:pPr marL="0" indent="0">
              <a:buNone/>
            </a:pPr>
            <a:r>
              <a:rPr kumimoji="1"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3.</a:t>
            </a:r>
            <a:r>
              <a:rPr kumimoji="1"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React Strict 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Mode</a:t>
            </a:r>
            <a:endParaRPr kumimoji="1" lang="en-US" altLang="zh-CN" sz="2000" dirty="0">
              <a:latin typeface="STXinwei" charset="-122"/>
              <a:ea typeface="STXinwei" charset="-122"/>
              <a:cs typeface="STXinwei" charset="-122"/>
            </a:endParaRPr>
          </a:p>
          <a:p>
            <a:pPr marL="0" indent="0">
              <a:buNone/>
            </a:pPr>
            <a:r>
              <a:rPr kumimoji="1"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4.</a:t>
            </a:r>
            <a:r>
              <a:rPr kumimoji="1"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新的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Portal</a:t>
            </a:r>
            <a:endParaRPr kumimoji="1" lang="en-US" altLang="zh-CN" sz="2000" dirty="0">
              <a:latin typeface="STXinwei" charset="-122"/>
              <a:ea typeface="STXinwei" charset="-122"/>
              <a:cs typeface="STXinwei" charset="-122"/>
            </a:endParaRPr>
          </a:p>
          <a:p>
            <a:pPr marL="0" indent="0">
              <a:buNone/>
            </a:pPr>
            <a:r>
              <a:rPr kumimoji="1"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5.</a:t>
            </a:r>
            <a:r>
              <a:rPr kumimoji="1"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Refs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en-US" altLang="zh-CN" sz="2000" dirty="0" err="1" smtClean="0">
                <a:latin typeface="STXinwei" charset="-122"/>
                <a:ea typeface="STXinwei" charset="-122"/>
                <a:cs typeface="STXinwei" charset="-122"/>
              </a:rPr>
              <a:t>React.createRef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和</a:t>
            </a:r>
            <a:r>
              <a:rPr lang="en-US" altLang="zh-CN" sz="2000" dirty="0" err="1" smtClean="0">
                <a:latin typeface="STXinwei" charset="-122"/>
                <a:ea typeface="STXinwei" charset="-122"/>
                <a:cs typeface="STXinwei" charset="-122"/>
              </a:rPr>
              <a:t>React.forwardRef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)</a:t>
            </a:r>
            <a:endParaRPr kumimoji="1" lang="en-US" altLang="zh-CN" sz="2000" dirty="0">
              <a:latin typeface="STXinwei" charset="-122"/>
              <a:ea typeface="STXinwei" charset="-122"/>
              <a:cs typeface="STXinwei" charset="-122"/>
            </a:endParaRPr>
          </a:p>
          <a:p>
            <a:pPr marL="0" indent="0">
              <a:buNone/>
            </a:pPr>
            <a:r>
              <a:rPr kumimoji="1"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6.</a:t>
            </a:r>
            <a:r>
              <a:rPr kumimoji="1"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Fragment</a:t>
            </a:r>
          </a:p>
          <a:p>
            <a:pPr marL="0" indent="0">
              <a:buNone/>
            </a:pPr>
            <a:r>
              <a:rPr kumimoji="1"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7.</a:t>
            </a:r>
            <a:r>
              <a:rPr kumimoji="1"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en-US" altLang="zh-CN" sz="2000" dirty="0" err="1" smtClean="0">
                <a:latin typeface="STXinwei" charset="-122"/>
                <a:ea typeface="STXinwei" charset="-122"/>
                <a:cs typeface="STXinwei" charset="-122"/>
              </a:rPr>
              <a:t>React.lazy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()</a:t>
            </a:r>
            <a:endParaRPr lang="en-US" altLang="zh-CN" sz="2000" dirty="0">
              <a:latin typeface="STXinwei" charset="-122"/>
              <a:ea typeface="STXinwei" charset="-122"/>
              <a:cs typeface="STXinwei" charset="-122"/>
            </a:endParaRPr>
          </a:p>
          <a:p>
            <a:pPr marL="0" indent="0">
              <a:buNone/>
            </a:pPr>
            <a:r>
              <a:rPr kumimoji="1"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8.</a:t>
            </a:r>
            <a:r>
              <a:rPr kumimoji="1"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en-US" altLang="zh-CN" sz="2000" dirty="0" err="1" smtClean="0">
                <a:latin typeface="STXinwei" charset="-122"/>
                <a:ea typeface="STXinwei" charset="-122"/>
                <a:cs typeface="STXinwei" charset="-122"/>
              </a:rPr>
              <a:t>React.memo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()</a:t>
            </a:r>
            <a:endParaRPr lang="en-US" altLang="zh-CN" sz="2000" dirty="0">
              <a:latin typeface="STXinwei" charset="-122"/>
              <a:ea typeface="STXinwei" charset="-122"/>
              <a:cs typeface="STXinwei" charset="-122"/>
            </a:endParaRPr>
          </a:p>
          <a:p>
            <a:pPr marL="0" indent="0">
              <a:buNone/>
            </a:pPr>
            <a:r>
              <a:rPr kumimoji="1" lang="en-US" altLang="zh-CN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TXinwei" charset="-122"/>
                <a:ea typeface="STXinwei" charset="-122"/>
                <a:cs typeface="STXinwei" charset="-122"/>
              </a:rPr>
              <a:t>9.</a:t>
            </a:r>
            <a:r>
              <a:rPr kumimoji="1" lang="zh-CN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kumimoji="1" lang="en-US" altLang="zh-CN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TXinwei" charset="-122"/>
                <a:ea typeface="STXinwei" charset="-122"/>
                <a:cs typeface="STXinwei" charset="-122"/>
              </a:rPr>
              <a:t>React</a:t>
            </a:r>
            <a:r>
              <a:rPr kumimoji="1" lang="zh-CN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kumimoji="1" lang="en-US" altLang="zh-CN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TXinwei" charset="-122"/>
                <a:ea typeface="STXinwei" charset="-122"/>
                <a:cs typeface="STXinwei" charset="-122"/>
              </a:rPr>
              <a:t>Hooks</a:t>
            </a:r>
          </a:p>
          <a:p>
            <a:pPr marL="0" indent="0">
              <a:buNone/>
            </a:pPr>
            <a:r>
              <a:rPr kumimoji="1" lang="en-US" altLang="zh-CN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TXinwei" charset="-122"/>
                <a:ea typeface="STXinwei" charset="-122"/>
                <a:cs typeface="STXinwei" charset="-122"/>
              </a:rPr>
              <a:t>10.</a:t>
            </a:r>
            <a:r>
              <a:rPr kumimoji="1" lang="zh-CN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kumimoji="1" lang="en-US" altLang="zh-CN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TXinwei" charset="-122"/>
                <a:ea typeface="STXinwei" charset="-122"/>
                <a:cs typeface="STXinwei" charset="-122"/>
              </a:rPr>
              <a:t>React</a:t>
            </a:r>
            <a:r>
              <a:rPr kumimoji="1" lang="zh-CN" altLang="en-US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en-US" altLang="zh-CN" sz="20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STXinwei" charset="-122"/>
                <a:ea typeface="STXinwei" charset="-122"/>
                <a:cs typeface="STXinwei" charset="-122"/>
              </a:rPr>
              <a:t>Suspense</a:t>
            </a:r>
            <a:endParaRPr kumimoji="1" lang="zh-CN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STXinwei" charset="-122"/>
              <a:ea typeface="STXinwei" charset="-122"/>
              <a:cs typeface="STXinw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4535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496" y="335628"/>
            <a:ext cx="9264445" cy="858991"/>
          </a:xfrm>
        </p:spPr>
        <p:txBody>
          <a:bodyPr>
            <a:normAutofit/>
          </a:bodyPr>
          <a:lstStyle/>
          <a:p>
            <a:r>
              <a:rPr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为什么要改生命周期</a:t>
            </a:r>
            <a:endParaRPr kumimoji="1"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924232" y="1194619"/>
            <a:ext cx="9901083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随着 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React 16.0 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发布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, React 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采用了新的内核架构 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Fiber</a:t>
            </a:r>
            <a:r>
              <a:rPr lang="en-US" altLang="zh-CN" sz="2000" dirty="0" smtClean="0">
                <a:solidFill>
                  <a:srgbClr val="333333"/>
                </a:solidFill>
                <a:latin typeface="STXinwei" charset="-122"/>
                <a:ea typeface="STXinwei" charset="-122"/>
                <a:cs typeface="STXinwei" charset="-122"/>
              </a:rPr>
              <a:t>,</a:t>
            </a:r>
            <a:r>
              <a:rPr lang="zh-CN" altLang="en-US" sz="2000" dirty="0" smtClean="0">
                <a:solidFill>
                  <a:srgbClr val="333333"/>
                </a:solidFill>
                <a:latin typeface="STXinwei" charset="-122"/>
                <a:ea typeface="STXinwei" charset="-122"/>
                <a:cs typeface="STXinwei" charset="-122"/>
              </a:rPr>
              <a:t>  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Fiber 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引入了异步渲染，有了异步渲染之后，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React 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组件的渲染过程是分时间片的，不是一口气从头到尾把子组件全部渲染完，而是每个时间片渲染一点，然后每个时间片的间隔都可去看看有没有更紧急的任务（比如用户按键），如果有，就去处理紧急任务，如果没有那就继续照常渲染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。</a:t>
            </a:r>
            <a:endParaRPr lang="en-US" altLang="zh-CN" sz="2000" dirty="0" smtClean="0">
              <a:latin typeface="STXinwei" charset="-122"/>
              <a:ea typeface="STXinwei" charset="-122"/>
              <a:cs typeface="STXinwei" charset="-122"/>
            </a:endParaRPr>
          </a:p>
          <a:p>
            <a:endParaRPr lang="zh-CN" altLang="en-US" sz="2000" dirty="0">
              <a:latin typeface="STXinwei" charset="-122"/>
              <a:ea typeface="STXinwei" charset="-122"/>
              <a:cs typeface="STXinwei" charset="-122"/>
            </a:endParaRPr>
          </a:p>
          <a:p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根据 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Fiber 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的设计，一个组件的渲染被分为两个阶段：第一个阶段（也叫做 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render 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阶段）是可以被 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React 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打断的，一旦被打断，这阶段所做的所有事情都被废弃，当 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React 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处理完紧急的事情回来，依然会重新渲染这个组件，这时候第一阶段的工作会重做一遍；第二个阶段叫做 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commit 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阶段，一旦开始就不能中断，也就是说第二个阶段的工作会稳稳当当地做到这个组件的渲染结束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。</a:t>
            </a:r>
            <a:endParaRPr lang="en-US" altLang="zh-CN" sz="2000" dirty="0" smtClean="0">
              <a:latin typeface="STXinwei" charset="-122"/>
              <a:ea typeface="STXinwei" charset="-122"/>
              <a:cs typeface="STXinwei" charset="-122"/>
            </a:endParaRPr>
          </a:p>
          <a:p>
            <a:endParaRPr lang="zh-CN" altLang="en-US" sz="2000" dirty="0">
              <a:latin typeface="STXinwei" charset="-122"/>
              <a:ea typeface="STXinwei" charset="-122"/>
              <a:cs typeface="STXinwei" charset="-122"/>
            </a:endParaRPr>
          </a:p>
          <a:p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两个阶段的分界点，就是 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render 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函数。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render 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函数之前的所有生命周期函数（包括 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render)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都属于第一阶段，之后的都属于第二阶段。 </a:t>
            </a:r>
            <a:endParaRPr lang="en-US" altLang="zh-CN" sz="2000" dirty="0" smtClean="0">
              <a:latin typeface="STXinwei" charset="-122"/>
              <a:ea typeface="STXinwei" charset="-122"/>
              <a:cs typeface="STXinwei" charset="-122"/>
            </a:endParaRPr>
          </a:p>
          <a:p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/>
            </a:r>
            <a:b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</a:b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开启异步渲染，虽然我们获得了更好的感知性能，但是考虑到第一阶段的的生命周期函数可能会被重复调用，不得不对历史代码做一些调整。</a:t>
            </a:r>
          </a:p>
          <a:p>
            <a:endParaRPr lang="en-US" altLang="zh-CN" b="0" i="0" dirty="0" smtClean="0">
              <a:solidFill>
                <a:srgbClr val="333333"/>
              </a:solidFill>
              <a:effectLst/>
              <a:latin typeface="-apple-system" charset="0"/>
            </a:endParaRPr>
          </a:p>
          <a:p>
            <a:endParaRPr lang="en-US" altLang="zh-CN" dirty="0">
              <a:solidFill>
                <a:srgbClr val="333333"/>
              </a:solidFill>
              <a:latin typeface="-apple-syste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750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496" y="335628"/>
            <a:ext cx="9264445" cy="858991"/>
          </a:xfrm>
        </p:spPr>
        <p:txBody>
          <a:bodyPr>
            <a:normAutofit/>
          </a:bodyPr>
          <a:lstStyle/>
          <a:p>
            <a:r>
              <a:rPr kumimoji="1"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之前的</a:t>
            </a:r>
            <a:r>
              <a:rPr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生命周期函数</a:t>
            </a:r>
            <a:endParaRPr kumimoji="1" lang="zh-CN" altLang="en-US" sz="2800" dirty="0">
              <a:solidFill>
                <a:srgbClr val="FF0000"/>
              </a:solidFill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86465" y="1962524"/>
            <a:ext cx="1035828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0" i="0" dirty="0" smtClean="0">
                <a:solidFill>
                  <a:srgbClr val="00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React v16.3 </a:t>
            </a:r>
            <a:r>
              <a:rPr lang="zh-CN" altLang="en-US" b="0" i="0" dirty="0" smtClean="0">
                <a:solidFill>
                  <a:srgbClr val="00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之前，</a:t>
            </a:r>
            <a:r>
              <a:rPr lang="en-US" altLang="zh-CN" b="0" i="0" dirty="0" smtClean="0">
                <a:solidFill>
                  <a:srgbClr val="00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render </a:t>
            </a:r>
            <a:r>
              <a:rPr lang="zh-CN" altLang="en-US" b="0" i="0" dirty="0" smtClean="0">
                <a:solidFill>
                  <a:srgbClr val="00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之前的生命周期函数（也就是第一阶段生命周期函数）包括这些：</a:t>
            </a:r>
            <a:endParaRPr lang="en-US" altLang="zh-CN" b="0" i="0" dirty="0" smtClean="0">
              <a:solidFill>
                <a:srgbClr val="000000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endParaRPr lang="en-US" altLang="zh-CN" dirty="0">
              <a:solidFill>
                <a:srgbClr val="000000"/>
              </a:solidFill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dirty="0" err="1" smtClean="0">
                <a:latin typeface="STXinwei" charset="-122"/>
                <a:ea typeface="STXinwei" charset="-122"/>
                <a:cs typeface="STXinwei" charset="-122"/>
              </a:rPr>
              <a:t>componentWillReceiveProps</a:t>
            </a:r>
            <a:endParaRPr lang="en-US" altLang="zh-CN" dirty="0" smtClean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endParaRPr lang="en-US" altLang="zh-CN" dirty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dirty="0" err="1" smtClean="0">
                <a:latin typeface="STXinwei" charset="-122"/>
                <a:ea typeface="STXinwei" charset="-122"/>
                <a:cs typeface="STXinwei" charset="-122"/>
              </a:rPr>
              <a:t>shouldComponentUpdate</a:t>
            </a:r>
            <a:endParaRPr lang="en-US" altLang="zh-CN" dirty="0" smtClean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endParaRPr lang="en-US" altLang="zh-CN" dirty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dirty="0" err="1" smtClean="0">
                <a:latin typeface="STXinwei" charset="-122"/>
                <a:ea typeface="STXinwei" charset="-122"/>
                <a:cs typeface="STXinwei" charset="-122"/>
              </a:rPr>
              <a:t>componentWillUpdate</a:t>
            </a:r>
            <a:endParaRPr lang="en-US" altLang="zh-CN" dirty="0" smtClean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endParaRPr lang="en-US" altLang="zh-CN" dirty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dirty="0" err="1" smtClean="0">
                <a:latin typeface="STXinwei" charset="-122"/>
                <a:ea typeface="STXinwei" charset="-122"/>
                <a:cs typeface="STXinwei" charset="-122"/>
              </a:rPr>
              <a:t>componentWillMount</a:t>
            </a:r>
            <a:endParaRPr lang="en-US" altLang="zh-CN" dirty="0" smtClean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endParaRPr lang="en-US" altLang="zh-CN" dirty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dirty="0">
                <a:latin typeface="STXinwei" charset="-122"/>
                <a:ea typeface="STXinwei" charset="-122"/>
                <a:cs typeface="STXinwei" charset="-122"/>
              </a:rPr>
              <a:t>render</a:t>
            </a:r>
          </a:p>
          <a:p>
            <a:endParaRPr lang="zh-CN" altLang="en-US" dirty="0">
              <a:latin typeface="STXinwei" charset="-122"/>
              <a:ea typeface="STXinwei" charset="-122"/>
              <a:cs typeface="STXinw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242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496" y="335628"/>
            <a:ext cx="9264445" cy="858991"/>
          </a:xfrm>
        </p:spPr>
        <p:txBody>
          <a:bodyPr>
            <a:normAutofit/>
          </a:bodyPr>
          <a:lstStyle/>
          <a:p>
            <a:r>
              <a:rPr kumimoji="1"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之前的</a:t>
            </a:r>
            <a:r>
              <a:rPr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生命周期函数</a:t>
            </a:r>
            <a:endParaRPr kumimoji="1"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791497" y="1194619"/>
            <a:ext cx="98420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STXinwei" charset="-122"/>
                <a:ea typeface="STXinwei" charset="-122"/>
                <a:cs typeface="STXinwei" charset="-122"/>
              </a:rPr>
              <a:t>React v16.3 </a:t>
            </a:r>
            <a:r>
              <a:rPr lang="zh-CN" altLang="en-US" dirty="0">
                <a:latin typeface="STXinwei" charset="-122"/>
                <a:ea typeface="STXinwei" charset="-122"/>
                <a:cs typeface="STXinwei" charset="-122"/>
              </a:rPr>
              <a:t>之前的完整的生命周期函数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图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: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endParaRPr lang="en-US" altLang="zh-CN" dirty="0">
              <a:solidFill>
                <a:srgbClr val="000000"/>
              </a:solidFill>
              <a:latin typeface="STXinwei" charset="-122"/>
              <a:ea typeface="STXinwei" charset="-122"/>
              <a:cs typeface="STXinwei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484" y="1594435"/>
            <a:ext cx="10137056" cy="468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994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496" y="335628"/>
            <a:ext cx="9264445" cy="858991"/>
          </a:xfrm>
        </p:spPr>
        <p:txBody>
          <a:bodyPr>
            <a:normAutofit/>
          </a:bodyPr>
          <a:lstStyle/>
          <a:p>
            <a:r>
              <a:rPr kumimoji="1"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新的</a:t>
            </a:r>
            <a:r>
              <a:rPr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生命周期函数</a:t>
            </a:r>
            <a:endParaRPr kumimoji="1"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806246" y="1194619"/>
            <a:ext cx="98420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React v16.6 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之后</a:t>
            </a:r>
            <a:endParaRPr lang="en-US" altLang="zh-CN" dirty="0">
              <a:solidFill>
                <a:srgbClr val="000000"/>
              </a:solidFill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543664" y="1963402"/>
            <a:ext cx="760033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static </a:t>
            </a: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getDerivedStateFromProps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nextProps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, </a:t>
            </a: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prevState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)</a:t>
            </a:r>
          </a:p>
          <a:p>
            <a:pPr marL="285750" indent="-285750">
              <a:buFont typeface="Wingdings" charset="2"/>
              <a:buChar char="Ø"/>
            </a:pPr>
            <a:endParaRPr lang="en-US" altLang="zh-CN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getSnapshotBeforeUpdate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prevProps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, </a:t>
            </a: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prevState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)</a:t>
            </a:r>
          </a:p>
          <a:p>
            <a:pPr marL="285750" indent="-285750">
              <a:buFont typeface="Wingdings" charset="2"/>
              <a:buChar char="Ø"/>
            </a:pPr>
            <a:endParaRPr lang="en-US" altLang="zh-CN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componentDidCatch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(error, info)</a:t>
            </a:r>
          </a:p>
          <a:p>
            <a:pPr marL="285750" indent="-285750">
              <a:buFont typeface="Wingdings" charset="2"/>
              <a:buChar char="Ø"/>
            </a:pPr>
            <a:endParaRPr lang="en-US" altLang="zh-CN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altLang="zh-CN" dirty="0">
                <a:latin typeface="STXinwei" charset="-122"/>
                <a:ea typeface="STXinwei" charset="-122"/>
                <a:cs typeface="STXinwei" charset="-122"/>
              </a:rPr>
              <a:t>static </a:t>
            </a:r>
            <a:r>
              <a:rPr lang="en-US" altLang="zh-CN" dirty="0" err="1" smtClean="0">
                <a:latin typeface="STXinwei" charset="-122"/>
                <a:ea typeface="STXinwei" charset="-122"/>
                <a:cs typeface="STXinwei" charset="-122"/>
              </a:rPr>
              <a:t>getDerivedStateFromError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(error)</a:t>
            </a:r>
          </a:p>
          <a:p>
            <a:pPr marL="285750" indent="-285750">
              <a:buFont typeface="Wingdings" charset="2"/>
              <a:buChar char="Ø"/>
            </a:pPr>
            <a:endParaRPr lang="en-US" altLang="zh-CN" dirty="0" smtClean="0">
              <a:latin typeface="STXinwei" charset="-122"/>
              <a:ea typeface="STXinwei" charset="-122"/>
              <a:cs typeface="STXinwei" charset="-122"/>
            </a:endParaRPr>
          </a:p>
          <a:p>
            <a:pPr marL="285750" indent="-285750">
              <a:buFont typeface="Wingdings" charset="2"/>
              <a:buChar char="Ø"/>
            </a:pPr>
            <a:endParaRPr lang="en-US" altLang="zh-CN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pPr>
              <a:buFont typeface="Arial" charset="0"/>
              <a:buChar char="•"/>
            </a:pPr>
            <a:endParaRPr lang="en-US" altLang="zh-CN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componentWillMount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nextProps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, </a:t>
            </a: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nextState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)</a:t>
            </a:r>
          </a:p>
          <a:p>
            <a:pPr marL="285750" indent="-285750">
              <a:buFont typeface="Wingdings" charset="2"/>
              <a:buChar char="Ø"/>
            </a:pPr>
            <a:endParaRPr lang="en-US" altLang="zh-CN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componentWillReceiveProps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nextProps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)</a:t>
            </a:r>
          </a:p>
          <a:p>
            <a:pPr marL="285750" indent="-285750">
              <a:buFont typeface="Wingdings" charset="2"/>
              <a:buChar char="Ø"/>
            </a:pPr>
            <a:endParaRPr lang="en-US" altLang="zh-CN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componentWillUpdate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nextProps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, </a:t>
            </a:r>
            <a:r>
              <a:rPr lang="en-US" altLang="zh-CN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nextState</a:t>
            </a:r>
            <a:r>
              <a:rPr lang="en-US" altLang="zh-CN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)</a:t>
            </a:r>
            <a:endParaRPr lang="en-US" altLang="zh-CN" b="0" i="0" dirty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220498" y="1579010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0" i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新增</a:t>
            </a:r>
            <a:endParaRPr lang="zh-CN" altLang="en-US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220498" y="4202980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0" i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标记为不安全</a:t>
            </a:r>
            <a:endParaRPr lang="zh-CN" altLang="en-US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715795" y="3281516"/>
            <a:ext cx="3502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STXinwei" charset="-122"/>
                <a:ea typeface="STXinwei" charset="-122"/>
                <a:cs typeface="STXinwei" charset="-122"/>
              </a:rPr>
              <a:t>查看示例</a:t>
            </a:r>
            <a:r>
              <a:rPr kumimoji="1" lang="en-US" altLang="zh-CN" dirty="0" smtClean="0">
                <a:latin typeface="STXinwei" charset="-122"/>
                <a:ea typeface="STXinwei" charset="-122"/>
                <a:cs typeface="STXinwei" charset="-122"/>
              </a:rPr>
              <a:t>:</a:t>
            </a:r>
            <a:r>
              <a:rPr kumimoji="1" lang="zh-CN" altLang="en-US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kumimoji="1" lang="en-US" altLang="zh-CN" dirty="0" err="1" smtClean="0">
                <a:latin typeface="STXinwei" charset="-122"/>
                <a:ea typeface="STXinwei" charset="-122"/>
                <a:cs typeface="STXinwei" charset="-122"/>
              </a:rPr>
              <a:t>App.</a:t>
            </a:r>
            <a:r>
              <a:rPr lang="en-US" altLang="zh-CN" dirty="0" err="1" smtClean="0">
                <a:latin typeface="STXinwei" charset="-122"/>
                <a:ea typeface="STXinwei" charset="-122"/>
                <a:cs typeface="STXinwei" charset="-122"/>
              </a:rPr>
              <a:t>Lifecycles</a:t>
            </a:r>
            <a:endParaRPr lang="en-US" altLang="zh-CN" dirty="0">
              <a:latin typeface="STXinwei" charset="-122"/>
              <a:ea typeface="STXinwei" charset="-122"/>
              <a:cs typeface="STXinwei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8027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496" y="335628"/>
            <a:ext cx="9264445" cy="858991"/>
          </a:xfrm>
        </p:spPr>
        <p:txBody>
          <a:bodyPr>
            <a:normAutofit/>
          </a:bodyPr>
          <a:lstStyle/>
          <a:p>
            <a:r>
              <a:rPr kumimoji="1"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新的</a:t>
            </a:r>
            <a:r>
              <a:rPr lang="zh-CN" altLang="en-US" sz="2800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生命周期函数</a:t>
            </a:r>
            <a:endParaRPr kumimoji="1"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572731" y="1167045"/>
            <a:ext cx="112579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React v16.6 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之后的生命周期函数图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zh-CN" altLang="en-US" b="0" i="0" dirty="0" smtClean="0">
                <a:solidFill>
                  <a:srgbClr val="FF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en-US" altLang="zh-CN" b="0" i="0" dirty="0" err="1" smtClean="0">
                <a:solidFill>
                  <a:srgbClr val="FF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componentDidCatch</a:t>
            </a:r>
            <a:r>
              <a:rPr lang="zh-CN" altLang="en-US" b="0" i="0" dirty="0" smtClean="0">
                <a:solidFill>
                  <a:srgbClr val="FF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和</a:t>
            </a:r>
            <a:r>
              <a:rPr lang="en-US" altLang="zh-CN" dirty="0" err="1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getDerivedStateFromError</a:t>
            </a:r>
            <a:r>
              <a:rPr lang="zh-CN" altLang="en-US" dirty="0" smtClean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未包含在图中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):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endParaRPr lang="en-US" altLang="zh-CN" dirty="0" smtClean="0">
              <a:solidFill>
                <a:srgbClr val="000000"/>
              </a:solidFill>
              <a:latin typeface="STXinwei" charset="-122"/>
              <a:ea typeface="STXinwei" charset="-122"/>
              <a:cs typeface="STXinwei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306" y="1504959"/>
            <a:ext cx="9566787" cy="524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08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1948" y="276634"/>
            <a:ext cx="9202993" cy="858991"/>
          </a:xfrm>
        </p:spPr>
        <p:txBody>
          <a:bodyPr>
            <a:normAutofit/>
          </a:bodyPr>
          <a:lstStyle/>
          <a:p>
            <a:r>
              <a:rPr lang="en-US" altLang="zh-CN" sz="2800" b="0" i="0" dirty="0" smtClean="0">
                <a:solidFill>
                  <a:srgbClr val="FF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static </a:t>
            </a:r>
            <a:r>
              <a:rPr lang="en-US" altLang="zh-CN" sz="2800" b="0" i="0" dirty="0" err="1" smtClean="0">
                <a:solidFill>
                  <a:srgbClr val="FF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getDerivedStateFromProps</a:t>
            </a:r>
            <a:r>
              <a:rPr lang="en-US" altLang="zh-CN" sz="2800" b="0" i="0" dirty="0" smtClean="0">
                <a:solidFill>
                  <a:srgbClr val="FF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en-US" altLang="zh-CN" sz="2800" b="0" i="0" dirty="0" err="1" smtClean="0">
                <a:solidFill>
                  <a:srgbClr val="FF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nextProps</a:t>
            </a:r>
            <a:r>
              <a:rPr lang="en-US" altLang="zh-CN" sz="2800" b="0" i="0" dirty="0" smtClean="0">
                <a:solidFill>
                  <a:srgbClr val="FF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, </a:t>
            </a:r>
            <a:r>
              <a:rPr lang="en-US" altLang="zh-CN" sz="2800" b="0" i="0" dirty="0" err="1" smtClean="0">
                <a:solidFill>
                  <a:srgbClr val="FF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prevState</a:t>
            </a:r>
            <a:r>
              <a:rPr lang="en-US" altLang="zh-CN" sz="2800" b="0" i="0" dirty="0" smtClean="0">
                <a:solidFill>
                  <a:srgbClr val="FF0000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)</a:t>
            </a:r>
            <a:endParaRPr kumimoji="1" lang="zh-CN" altLang="en-US" sz="2800" dirty="0">
              <a:solidFill>
                <a:srgbClr val="FF0000"/>
              </a:solidFill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056967" y="1342469"/>
            <a:ext cx="910467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触发</a:t>
            </a:r>
            <a:r>
              <a:rPr lang="zh-CN" altLang="en-US" sz="2000" dirty="0" smtClean="0">
                <a:solidFill>
                  <a:srgbClr val="333333"/>
                </a:solidFill>
                <a:latin typeface="STXinwei" charset="-122"/>
                <a:ea typeface="STXinwei" charset="-122"/>
                <a:cs typeface="STXinwei" charset="-122"/>
              </a:rPr>
              <a:t>时机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：</a:t>
            </a:r>
            <a:endParaRPr lang="en-US" altLang="zh-CN" sz="2000" dirty="0">
              <a:solidFill>
                <a:srgbClr val="333333"/>
              </a:solidFill>
              <a:latin typeface="STXinwei" charset="-122"/>
              <a:ea typeface="STXinwei" charset="-122"/>
              <a:cs typeface="STXinwei" charset="-122"/>
            </a:endParaRPr>
          </a:p>
          <a:p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    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1.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 组件挂载阶段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render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调用之前，</a:t>
            </a:r>
            <a:endParaRPr lang="en-US" altLang="zh-CN" sz="2000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r>
              <a:rPr lang="zh-CN" altLang="en-US" sz="2000" dirty="0">
                <a:solidFill>
                  <a:srgbClr val="333333"/>
                </a:solidFill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zh-CN" altLang="en-US" sz="2000" dirty="0" smtClean="0">
                <a:solidFill>
                  <a:srgbClr val="333333"/>
                </a:solidFill>
                <a:latin typeface="STXinwei" charset="-122"/>
                <a:ea typeface="STXinwei" charset="-122"/>
                <a:cs typeface="STXinwei" charset="-122"/>
              </a:rPr>
              <a:t>   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2.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父组件设置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props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之后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,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  </a:t>
            </a:r>
            <a:endParaRPr lang="en-US" altLang="zh-CN" sz="2000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r>
              <a:rPr lang="zh-CN" altLang="en-US" sz="2000" dirty="0">
                <a:solidFill>
                  <a:srgbClr val="333333"/>
                </a:solidFill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zh-CN" altLang="en-US" sz="2000" dirty="0" smtClean="0">
                <a:solidFill>
                  <a:srgbClr val="333333"/>
                </a:solidFill>
                <a:latin typeface="STXinwei" charset="-122"/>
                <a:ea typeface="STXinwei" charset="-122"/>
                <a:cs typeface="STXinwei" charset="-122"/>
              </a:rPr>
              <a:t>   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3.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 组件本身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调用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 </a:t>
            </a:r>
            <a:r>
              <a:rPr lang="en-US" altLang="zh-CN" sz="2000" dirty="0" err="1" smtClean="0">
                <a:latin typeface="STXinwei" charset="-122"/>
                <a:ea typeface="STXinwei" charset="-122"/>
                <a:cs typeface="STXinwei" charset="-122"/>
              </a:rPr>
              <a:t>setState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。</a:t>
            </a:r>
            <a:endParaRPr lang="en-US" altLang="zh-CN" sz="2000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endParaRPr lang="zh-CN" altLang="en-US" sz="2000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每次调用都会返回一个对象作为新的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state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，返回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null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则说明不需要更新</a:t>
            </a:r>
            <a:r>
              <a:rPr lang="en-US" altLang="zh-CN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state.</a:t>
            </a:r>
          </a:p>
          <a:p>
            <a:pPr marL="342900" indent="-342900">
              <a:buFont typeface="Wingdings" charset="2"/>
              <a:buChar char="Ø"/>
            </a:pPr>
            <a:endParaRPr lang="en-US" altLang="zh-CN" sz="2000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379" y="3897014"/>
            <a:ext cx="59055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55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71948" y="276634"/>
            <a:ext cx="9202993" cy="858991"/>
          </a:xfrm>
        </p:spPr>
        <p:txBody>
          <a:bodyPr>
            <a:normAutofit/>
          </a:bodyPr>
          <a:lstStyle/>
          <a:p>
            <a:r>
              <a:rPr lang="en-US" altLang="zh-CN" sz="2800" dirty="0" err="1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getSnapshotBeforeUpdate</a:t>
            </a:r>
            <a:r>
              <a:rPr lang="en-US" altLang="zh-CN" sz="2800" dirty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(</a:t>
            </a:r>
            <a:r>
              <a:rPr lang="en-US" altLang="zh-CN" sz="2800" dirty="0" err="1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prevProps</a:t>
            </a:r>
            <a:r>
              <a:rPr lang="en-US" altLang="zh-CN" sz="2800" dirty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, </a:t>
            </a:r>
            <a:r>
              <a:rPr lang="en-US" altLang="zh-CN" sz="2800" dirty="0" err="1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prevState</a:t>
            </a:r>
            <a:r>
              <a:rPr lang="en-US" altLang="zh-CN" sz="2800" dirty="0">
                <a:solidFill>
                  <a:srgbClr val="FF0000"/>
                </a:solidFill>
                <a:latin typeface="STXinwei" charset="-122"/>
                <a:ea typeface="STXinwei" charset="-122"/>
                <a:cs typeface="STXinwei" charset="-122"/>
              </a:rPr>
              <a:t>)</a:t>
            </a:r>
          </a:p>
        </p:txBody>
      </p:sp>
      <p:sp>
        <p:nvSpPr>
          <p:cNvPr id="6" name="矩形 5"/>
          <p:cNvSpPr/>
          <p:nvPr/>
        </p:nvSpPr>
        <p:spPr>
          <a:xfrm>
            <a:off x="953729" y="1414673"/>
            <a:ext cx="9517626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触发时机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: updating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阶段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render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之后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,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</a:t>
            </a:r>
            <a:r>
              <a:rPr lang="en-US" altLang="zh-CN" sz="2000" dirty="0" err="1" smtClean="0">
                <a:latin typeface="STXinwei" charset="-122"/>
                <a:ea typeface="STXinwei" charset="-122"/>
                <a:cs typeface="STXinwei" charset="-122"/>
              </a:rPr>
              <a:t>componentDidUpdate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之前。看名称就知道它是在真实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DOM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渲染到页面之前调用的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.</a:t>
            </a:r>
            <a:endParaRPr lang="zh-CN" altLang="en-US" sz="2000" dirty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endParaRPr lang="en-US" altLang="zh-CN" sz="2000" dirty="0" smtClean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返回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一个值，作为</a:t>
            </a:r>
            <a:r>
              <a:rPr lang="en-US" altLang="zh-CN" sz="2000" dirty="0" err="1">
                <a:latin typeface="STXinwei" charset="-122"/>
                <a:ea typeface="STXinwei" charset="-122"/>
                <a:cs typeface="STXinwei" charset="-122"/>
              </a:rPr>
              <a:t>componentDidUpdate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的第三个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参数</a:t>
            </a:r>
            <a:r>
              <a:rPr lang="en-US" altLang="zh-CN" sz="2000" dirty="0" smtClean="0">
                <a:latin typeface="STXinwei" charset="-122"/>
                <a:ea typeface="STXinwei" charset="-122"/>
                <a:cs typeface="STXinwei" charset="-122"/>
              </a:rPr>
              <a:t>,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 如果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你不想要返回值，请返回</a:t>
            </a:r>
            <a:r>
              <a:rPr lang="en-US" altLang="zh-CN" sz="2000" dirty="0">
                <a:latin typeface="STXinwei" charset="-122"/>
                <a:ea typeface="STXinwei" charset="-122"/>
                <a:cs typeface="STXinwei" charset="-122"/>
              </a:rPr>
              <a:t>null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，否则控制台</a:t>
            </a:r>
            <a:r>
              <a:rPr lang="zh-CN" altLang="en-US" sz="2000" dirty="0">
                <a:latin typeface="STXinwei" charset="-122"/>
                <a:ea typeface="STXinwei" charset="-122"/>
                <a:cs typeface="STXinwei" charset="-122"/>
              </a:rPr>
              <a:t>会有警告</a:t>
            </a:r>
            <a:r>
              <a:rPr lang="zh-CN" altLang="en-US" sz="2000" dirty="0" smtClean="0">
                <a:latin typeface="STXinwei" charset="-122"/>
                <a:ea typeface="STXinwei" charset="-122"/>
                <a:cs typeface="STXinwei" charset="-122"/>
              </a:rPr>
              <a:t>。</a:t>
            </a:r>
            <a:endParaRPr lang="en-US" altLang="zh-CN" sz="2000" dirty="0" smtClean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endParaRPr lang="en-US" altLang="zh-CN" sz="2000" dirty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r>
              <a:rPr lang="zh-CN" altLang="en-US" sz="2000" dirty="0" smtClean="0">
                <a:solidFill>
                  <a:srgbClr val="333333"/>
                </a:solidFill>
                <a:latin typeface="STXinwei" charset="-122"/>
                <a:ea typeface="STXinwei" charset="-122"/>
                <a:cs typeface="STXinwei" charset="-122"/>
              </a:rPr>
              <a:t>该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方法一定要和</a:t>
            </a:r>
            <a:r>
              <a:rPr lang="en-US" altLang="zh-CN" sz="2000" b="0" i="0" dirty="0" err="1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componentDidUpdate</a:t>
            </a:r>
            <a:r>
              <a:rPr lang="zh-CN" altLang="en-US" sz="2000" b="0" i="0" dirty="0" smtClean="0">
                <a:solidFill>
                  <a:srgbClr val="333333"/>
                </a:solidFill>
                <a:effectLst/>
                <a:latin typeface="STXinwei" charset="-122"/>
                <a:ea typeface="STXinwei" charset="-122"/>
                <a:cs typeface="STXinwei" charset="-122"/>
              </a:rPr>
              <a:t>一起使用，否则控制台也会有警告</a:t>
            </a:r>
            <a:endParaRPr lang="zh-CN" altLang="en-US" sz="2000" dirty="0" smtClean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endParaRPr lang="en-US" altLang="zh-CN" sz="2000" dirty="0" smtClean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endParaRPr lang="en-US" altLang="zh-CN" sz="2000" dirty="0">
              <a:latin typeface="STXinwei" charset="-122"/>
              <a:ea typeface="STXinwei" charset="-122"/>
              <a:cs typeface="STXinwei" charset="-122"/>
            </a:endParaRPr>
          </a:p>
          <a:p>
            <a:pPr marL="342900" indent="-342900">
              <a:buFont typeface="Wingdings" charset="2"/>
              <a:buChar char="Ø"/>
            </a:pPr>
            <a:endParaRPr lang="en-US" altLang="zh-CN" sz="2000" b="0" i="0" dirty="0" smtClean="0">
              <a:solidFill>
                <a:srgbClr val="333333"/>
              </a:solidFill>
              <a:effectLst/>
              <a:latin typeface="STXinwei" charset="-122"/>
              <a:ea typeface="STXinwei" charset="-122"/>
              <a:cs typeface="STXinwei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312605" y="4422667"/>
            <a:ext cx="581086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常常用于 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scroll 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位置的定位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,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 查看示例</a:t>
            </a:r>
            <a:r>
              <a:rPr lang="en-US" altLang="zh-CN" dirty="0" smtClean="0">
                <a:latin typeface="STXinwei" charset="-122"/>
                <a:ea typeface="STXinwei" charset="-122"/>
                <a:cs typeface="STXinwei" charset="-122"/>
              </a:rPr>
              <a:t>:</a:t>
            </a:r>
            <a:r>
              <a:rPr lang="zh-CN" altLang="en-US" dirty="0" smtClean="0">
                <a:latin typeface="STXinwei" charset="-122"/>
                <a:ea typeface="STXinwei" charset="-122"/>
                <a:cs typeface="STXinwei" charset="-122"/>
              </a:rPr>
              <a:t>  </a:t>
            </a:r>
            <a:r>
              <a:rPr lang="en-US" altLang="zh-CN" dirty="0" err="1" smtClean="0">
                <a:latin typeface="STXinwei" charset="-122"/>
                <a:ea typeface="STXinwei" charset="-122"/>
                <a:cs typeface="STXinwei" charset="-122"/>
              </a:rPr>
              <a:t>App.ScrollingList</a:t>
            </a:r>
            <a:endParaRPr lang="en-US" altLang="zh-CN" dirty="0">
              <a:latin typeface="STXinwei" charset="-122"/>
              <a:ea typeface="STXinwei" charset="-122"/>
              <a:cs typeface="STXinwei" charset="-122"/>
            </a:endParaRPr>
          </a:p>
          <a:p>
            <a:endParaRPr lang="zh-CN" altLang="en-US" dirty="0">
              <a:latin typeface="STXinwei" charset="-122"/>
              <a:ea typeface="STXinwei" charset="-122"/>
              <a:cs typeface="STXinw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858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660</Words>
  <Application>Microsoft Macintosh PowerPoint</Application>
  <PresentationFormat>宽屏</PresentationFormat>
  <Paragraphs>90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-apple-system</vt:lpstr>
      <vt:lpstr>DengXian</vt:lpstr>
      <vt:lpstr>DengXian Light</vt:lpstr>
      <vt:lpstr>STXinwei</vt:lpstr>
      <vt:lpstr>Wingdings</vt:lpstr>
      <vt:lpstr>Arial</vt:lpstr>
      <vt:lpstr>Office 主题</vt:lpstr>
      <vt:lpstr>React 16 新特性 -生命周期</vt:lpstr>
      <vt:lpstr>React 16 主要更新</vt:lpstr>
      <vt:lpstr>为什么要改生命周期</vt:lpstr>
      <vt:lpstr>之前的生命周期函数</vt:lpstr>
      <vt:lpstr>之前的生命周期函数</vt:lpstr>
      <vt:lpstr>新的生命周期函数</vt:lpstr>
      <vt:lpstr>新的生命周期函数</vt:lpstr>
      <vt:lpstr>static getDerivedStateFromProps(nextProps, prevState)</vt:lpstr>
      <vt:lpstr>getSnapshotBeforeUpdate(prevProps, prevState)</vt:lpstr>
      <vt:lpstr>错误边界</vt:lpstr>
      <vt:lpstr>static getDerivedStateFromError(error) </vt:lpstr>
      <vt:lpstr>componentDidCatch(error, info)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的未来: Hooks 和 Suspense</dc:title>
  <dc:creator>Microsoft Office 用户</dc:creator>
  <cp:lastModifiedBy>Microsoft Office 用户</cp:lastModifiedBy>
  <cp:revision>39</cp:revision>
  <dcterms:created xsi:type="dcterms:W3CDTF">2019-04-03T03:08:07Z</dcterms:created>
  <dcterms:modified xsi:type="dcterms:W3CDTF">2019-04-04T00:51:42Z</dcterms:modified>
</cp:coreProperties>
</file>

<file path=docProps/thumbnail.jpeg>
</file>